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8" r:id="rId3"/>
    <p:sldId id="258" r:id="rId4"/>
    <p:sldId id="259" r:id="rId5"/>
    <p:sldId id="260" r:id="rId6"/>
    <p:sldId id="261" r:id="rId7"/>
    <p:sldId id="283" r:id="rId8"/>
    <p:sldId id="284" r:id="rId9"/>
    <p:sldId id="285" r:id="rId10"/>
    <p:sldId id="286" r:id="rId11"/>
    <p:sldId id="287" r:id="rId12"/>
  </p:sldIdLst>
  <p:sldSz cx="9144000" cy="6858000" type="screen4x3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28" autoAdjust="0"/>
  </p:normalViewPr>
  <p:slideViewPr>
    <p:cSldViewPr snapToGrid="0" snapToObjects="1"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CD856-9BD6-4744-A0EC-D8B1EEAA86AD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1EE05-BDEB-4708-8855-E163306CB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815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0E21A5-55FF-3142-810C-E4328244EAE6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C0569-6FAE-D54D-8E5F-A92BB7074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7925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BB59-EBFC-7D47-B559-29D9C0DDD0C1}" type="datetime1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K. Coder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6EE3-DF46-9448-9878-55CCD09EC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653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36757-7554-184C-B258-5DD7988D34E3}" type="datetime1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K. Coder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6EE3-DF46-9448-9878-55CCD09EC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416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9A6E1-6232-4548-A567-1E863193E9B3}" type="datetime1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K. Coder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6EE3-DF46-9448-9878-55CCD09EC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981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10827-9F0B-5D4C-8BCC-3163E1801EFC}" type="datetime1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K. Coder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6EE3-DF46-9448-9878-55CCD09EC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05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C2158-C082-924A-AE80-9EEE0D3003E5}" type="datetime1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K. Coder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6EE3-DF46-9448-9878-55CCD09EC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63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48C6-1460-1941-A6B1-E26E00CF0D47}" type="datetime1">
              <a:rPr lang="en-US" smtClean="0"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K. Coder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6EE3-DF46-9448-9878-55CCD09EC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40435-4A6F-D043-9ED4-C31293920E30}" type="datetime1">
              <a:rPr lang="en-US" smtClean="0"/>
              <a:t>8/2/2023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K. Coder 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6EE3-DF46-9448-9878-55CCD09EC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9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EC472-43DE-5949-A4D0-B4D0D9D93DEB}" type="datetime1">
              <a:rPr lang="en-US" smtClean="0"/>
              <a:t>8/2/2023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K. Coder 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6EE3-DF46-9448-9878-55CCD09EC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75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CF65C-FD90-C94D-B903-E46402BC7B2E}" type="datetime1">
              <a:rPr lang="en-US" smtClean="0"/>
              <a:t>8/2/2023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K. Coder 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6EE3-DF46-9448-9878-55CCD09EC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51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65D3-65A9-8747-8E13-2AEBE5D1E626}" type="datetime1">
              <a:rPr lang="en-US" smtClean="0"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K. Coder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6EE3-DF46-9448-9878-55CCD09EC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59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06B7-D79D-944F-86E2-B5A3D7CB1D77}" type="datetime1">
              <a:rPr lang="en-US" smtClean="0"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K. Coder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66EE3-DF46-9448-9878-55CCD09EC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2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C1C93-F2AB-6940-9B5A-D4D35C8F5024}" type="datetime1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 K. Coder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66EE3-DF46-9448-9878-55CCD09EC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104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300" b="1" dirty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latin typeface="American Typewriter"/>
                <a:cs typeface="American Typewriter"/>
              </a:rPr>
              <a:t>Tutorial</a:t>
            </a: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merican Typewriter"/>
                <a:cs typeface="American Typewriter"/>
              </a:rPr>
              <a:t> – </a:t>
            </a:r>
            <a:br>
              <a:rPr lang="en-US" b="1" dirty="0">
                <a:ln>
                  <a:solidFill>
                    <a:schemeClr val="tx1"/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merican Typewriter"/>
                <a:cs typeface="American Typewriter"/>
              </a:rPr>
            </a:b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American Typewriter"/>
                <a:cs typeface="American Typewriter"/>
              </a:rPr>
              <a:t>Detecting an Earthquake</a:t>
            </a:r>
          </a:p>
        </p:txBody>
      </p:sp>
    </p:spTree>
    <p:extLst>
      <p:ext uri="{BB962C8B-B14F-4D97-AF65-F5344CB8AC3E}">
        <p14:creationId xmlns:p14="http://schemas.microsoft.com/office/powerpoint/2010/main" val="21481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2" t="4198" r="5420" b="11834"/>
          <a:stretch/>
        </p:blipFill>
        <p:spPr bwMode="auto">
          <a:xfrm>
            <a:off x="3346362" y="70118"/>
            <a:ext cx="5647642" cy="68275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3577" y="543869"/>
            <a:ext cx="338913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American Typewriter"/>
                <a:cs typeface="American Typewriter"/>
              </a:rPr>
              <a:t>Example 2:</a:t>
            </a:r>
            <a:r>
              <a:rPr lang="en-US" sz="1500" dirty="0"/>
              <a:t> </a:t>
            </a:r>
            <a:r>
              <a:rPr lang="en-US" sz="1600" b="1" dirty="0">
                <a:solidFill>
                  <a:srgbClr val="0000FF"/>
                </a:solidFill>
              </a:rPr>
              <a:t>The first P-wave arrived at a seismic station at 06:32:20. The first S-wave arrived at the same seismic station at 06:34:20. How far is this seismic station from the epicenter? </a:t>
            </a:r>
            <a:endParaRPr lang="en-US" sz="1500" b="1" dirty="0">
              <a:solidFill>
                <a:srgbClr val="0000FF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3924950" y="5261341"/>
            <a:ext cx="760762" cy="1752819"/>
            <a:chOff x="6376308" y="2953875"/>
            <a:chExt cx="760762" cy="1716904"/>
          </a:xfrm>
        </p:grpSpPr>
        <p:sp>
          <p:nvSpPr>
            <p:cNvPr id="2" name="Rectangle 1"/>
            <p:cNvSpPr/>
            <p:nvPr/>
          </p:nvSpPr>
          <p:spPr>
            <a:xfrm>
              <a:off x="6377049" y="2953875"/>
              <a:ext cx="760021" cy="171690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6386370" y="3534625"/>
              <a:ext cx="19931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376308" y="4035648"/>
              <a:ext cx="19931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774485" y="5745335"/>
            <a:ext cx="204731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rgbClr val="00B050"/>
                </a:solidFill>
                <a:latin typeface="American Typewriter"/>
                <a:cs typeface="American Typewriter"/>
              </a:rPr>
              <a:t>   06:34:20</a:t>
            </a:r>
          </a:p>
          <a:p>
            <a:r>
              <a:rPr lang="en-US" sz="1500" b="1" u="sng" dirty="0">
                <a:solidFill>
                  <a:srgbClr val="00B050"/>
                </a:solidFill>
                <a:latin typeface="American Typewriter"/>
                <a:cs typeface="American Typewriter"/>
              </a:rPr>
              <a:t>-  06:32:20</a:t>
            </a:r>
          </a:p>
          <a:p>
            <a:r>
              <a:rPr lang="en-US" sz="1500" b="1" dirty="0">
                <a:solidFill>
                  <a:srgbClr val="00B050"/>
                </a:solidFill>
                <a:latin typeface="American Typewriter"/>
                <a:cs typeface="American Typewriter"/>
              </a:rPr>
              <a:t>   00:02:00</a:t>
            </a:r>
          </a:p>
        </p:txBody>
      </p:sp>
    </p:spTree>
    <p:extLst>
      <p:ext uri="{BB962C8B-B14F-4D97-AF65-F5344CB8AC3E}">
        <p14:creationId xmlns:p14="http://schemas.microsoft.com/office/powerpoint/2010/main" val="370569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2" t="4198" r="5420" b="11834"/>
          <a:stretch/>
        </p:blipFill>
        <p:spPr bwMode="auto">
          <a:xfrm>
            <a:off x="3346362" y="70118"/>
            <a:ext cx="5647642" cy="68275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150075" y="6321365"/>
            <a:ext cx="302884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American Typewriter"/>
                <a:cs typeface="American Typewriter"/>
              </a:rPr>
              <a:t>Answer: </a:t>
            </a:r>
            <a:r>
              <a:rPr lang="en-US" sz="1500" b="1" dirty="0">
                <a:solidFill>
                  <a:srgbClr val="FF0000"/>
                </a:solidFill>
                <a:latin typeface="American Typewriter"/>
                <a:cs typeface="American Typewriter"/>
              </a:rPr>
              <a:t>1,200 km</a:t>
            </a:r>
            <a:endParaRPr lang="en-US" sz="15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12337" y="504458"/>
            <a:ext cx="33586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erican Typewriter"/>
                <a:ea typeface="+mn-ea"/>
                <a:cs typeface="American Typewriter"/>
              </a:rPr>
              <a:t>Example 2: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first P-wave arrived at a seismic station at 06:32:20. The first S-wave arrived at the same seismic station at 06:34:20. How far is this seismic station from the epicenter? </a:t>
            </a:r>
            <a:endParaRPr kumimoji="0" lang="en-US" sz="15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4490833" y="358531"/>
            <a:ext cx="0" cy="607225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4499716" y="4586598"/>
            <a:ext cx="760762" cy="1752819"/>
            <a:chOff x="6376308" y="2953875"/>
            <a:chExt cx="760762" cy="1716904"/>
          </a:xfrm>
        </p:grpSpPr>
        <p:sp>
          <p:nvSpPr>
            <p:cNvPr id="13" name="Rectangle 12"/>
            <p:cNvSpPr/>
            <p:nvPr/>
          </p:nvSpPr>
          <p:spPr>
            <a:xfrm>
              <a:off x="6377049" y="2953875"/>
              <a:ext cx="760021" cy="171690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6386370" y="3534625"/>
              <a:ext cx="19931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376308" y="4035648"/>
              <a:ext cx="19931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764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2" t="4198" r="5420" b="11834"/>
          <a:stretch/>
        </p:blipFill>
        <p:spPr bwMode="auto">
          <a:xfrm>
            <a:off x="3949700" y="1438775"/>
            <a:ext cx="4879204" cy="52197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1599" y="70118"/>
            <a:ext cx="892810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/>
              <a:t>P waves and S waves are released when an earthquake occurs, and are the waves we use to detect where earthquakes occur.</a:t>
            </a:r>
          </a:p>
          <a:p>
            <a:pPr lvl="0"/>
            <a:r>
              <a:rPr lang="en-US" sz="2000" dirty="0"/>
              <a:t>P waves travel the fastest so we detect them the earliest. S waves are slightly slower so we detect them after the P waves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685316" y="6391632"/>
            <a:ext cx="1794983" cy="24144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2300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23000"/>
                </a:schemeClr>
              </a:gs>
            </a:gsLst>
            <a:lin ang="16200000" scaled="0"/>
            <a:tileRect/>
          </a:gra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C8D43B7-9BF1-4818-B704-9CF3D2053F1D}"/>
              </a:ext>
            </a:extLst>
          </p:cNvPr>
          <p:cNvSpPr/>
          <p:nvPr/>
        </p:nvSpPr>
        <p:spPr>
          <a:xfrm>
            <a:off x="150583" y="1721118"/>
            <a:ext cx="302441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/>
              <a:t>The graph on the right shows the time it takes the P and the S waves to travel away from the epicentre of an earthquake.</a:t>
            </a:r>
          </a:p>
          <a:p>
            <a:pPr lvl="0"/>
            <a:endParaRPr lang="en-US" sz="2000" dirty="0"/>
          </a:p>
          <a:p>
            <a:pPr lvl="0"/>
            <a:endParaRPr lang="en-US" sz="2000" dirty="0"/>
          </a:p>
          <a:p>
            <a:pPr lvl="0"/>
            <a:r>
              <a:rPr lang="en-US" sz="2000" dirty="0">
                <a:solidFill>
                  <a:srgbClr val="FF0000"/>
                </a:solidFill>
              </a:rPr>
              <a:t>By the way</a:t>
            </a:r>
          </a:p>
          <a:p>
            <a:pPr lvl="0"/>
            <a:r>
              <a:rPr lang="en-US" sz="2000" dirty="0"/>
              <a:t>The surface waves that do all the damage are the 3</a:t>
            </a:r>
            <a:r>
              <a:rPr lang="en-US" sz="2000" baseline="30000" dirty="0"/>
              <a:t>rd</a:t>
            </a:r>
            <a:r>
              <a:rPr lang="en-US" sz="2000" dirty="0"/>
              <a:t> type of wave released by an earthquake and generally arrive well after the S and P waves. </a:t>
            </a:r>
          </a:p>
        </p:txBody>
      </p:sp>
      <p:sp>
        <p:nvSpPr>
          <p:cNvPr id="13" name="Rounded Rectangle 10">
            <a:extLst>
              <a:ext uri="{FF2B5EF4-FFF2-40B4-BE49-F238E27FC236}">
                <a16:creationId xmlns:a16="http://schemas.microsoft.com/office/drawing/2014/main" id="{505022BB-8A69-4822-90E2-49B20BF5FE1B}"/>
              </a:ext>
            </a:extLst>
          </p:cNvPr>
          <p:cNvSpPr/>
          <p:nvPr/>
        </p:nvSpPr>
        <p:spPr>
          <a:xfrm rot="16200000">
            <a:off x="3591799" y="3694102"/>
            <a:ext cx="1008045" cy="24144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2300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23000"/>
                </a:schemeClr>
              </a:gs>
            </a:gsLst>
            <a:lin ang="16200000" scaled="0"/>
            <a:tileRect/>
          </a:gra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95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2" t="4198" r="5420" b="11834"/>
          <a:stretch/>
        </p:blipFill>
        <p:spPr bwMode="auto">
          <a:xfrm>
            <a:off x="3346362" y="70118"/>
            <a:ext cx="5647642" cy="68275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41116" y="830614"/>
            <a:ext cx="31523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merican Typewriter"/>
                <a:cs typeface="American Typewriter"/>
              </a:rPr>
              <a:t>Example 1</a:t>
            </a:r>
            <a:r>
              <a:rPr lang="en-US" sz="2000" dirty="0"/>
              <a:t>: </a:t>
            </a:r>
            <a:r>
              <a:rPr lang="en-US" sz="2000" b="1" dirty="0">
                <a:solidFill>
                  <a:srgbClr val="0000FF"/>
                </a:solidFill>
              </a:rPr>
              <a:t>How long does it take a P-wave to travel 4,000 km?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4594" y="5023719"/>
            <a:ext cx="3028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merican Typewriter"/>
                <a:cs typeface="American Typewriter"/>
              </a:rPr>
              <a:t>Answer: </a:t>
            </a:r>
            <a:r>
              <a:rPr lang="en-US" sz="2000" b="1" dirty="0">
                <a:solidFill>
                  <a:srgbClr val="FF0000"/>
                </a:solidFill>
                <a:latin typeface="Arial"/>
                <a:cs typeface="Arial"/>
              </a:rPr>
              <a:t>7 minutes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5874033" y="4634459"/>
            <a:ext cx="0" cy="1721891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5723417" y="6391632"/>
            <a:ext cx="304524" cy="24144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2300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23000"/>
                </a:schemeClr>
              </a:gs>
            </a:gsLst>
            <a:lin ang="16200000" scaled="0"/>
            <a:tileRect/>
          </a:gra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3832797" y="4671162"/>
            <a:ext cx="2025430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035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2" t="4198" r="5420" b="11834"/>
          <a:stretch/>
        </p:blipFill>
        <p:spPr bwMode="auto">
          <a:xfrm>
            <a:off x="3346362" y="70118"/>
            <a:ext cx="5647642" cy="68275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41116" y="455904"/>
            <a:ext cx="31523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merican Typewriter"/>
                <a:cs typeface="American Typewriter"/>
              </a:rPr>
              <a:t>Example 2: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How long does it take an S-wave to travel 4,000 km?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4594" y="5023719"/>
            <a:ext cx="3028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merican Typewriter"/>
                <a:cs typeface="American Typewriter"/>
              </a:rPr>
              <a:t>Answer: </a:t>
            </a:r>
            <a:r>
              <a:rPr lang="en-US" sz="2000" b="1" dirty="0">
                <a:solidFill>
                  <a:srgbClr val="FF0000"/>
                </a:solidFill>
                <a:latin typeface="Arial"/>
                <a:cs typeface="Arial"/>
              </a:rPr>
              <a:t>12 min 40 sec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5874033" y="3206338"/>
            <a:ext cx="0" cy="3150013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5723417" y="6391632"/>
            <a:ext cx="304524" cy="24144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2300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23000"/>
                </a:schemeClr>
              </a:gs>
            </a:gsLst>
            <a:lin ang="16200000" scaled="0"/>
            <a:tileRect/>
          </a:gra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3862124" y="3219899"/>
            <a:ext cx="2025430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663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2" t="4198" r="5420" b="11834"/>
          <a:stretch/>
        </p:blipFill>
        <p:spPr bwMode="auto">
          <a:xfrm>
            <a:off x="3346362" y="70118"/>
            <a:ext cx="5647642" cy="68275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49996" y="386787"/>
            <a:ext cx="31523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merican Typewriter"/>
                <a:cs typeface="American Typewriter"/>
              </a:rPr>
              <a:t>Example 3: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How long does it take a P-wave to travel 8,000 km?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4594" y="5023719"/>
            <a:ext cx="3028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merican Typewriter"/>
                <a:cs typeface="American Typewriter"/>
              </a:rPr>
              <a:t>Answer: </a:t>
            </a:r>
            <a:r>
              <a:rPr lang="en-US" sz="2000" b="1" dirty="0">
                <a:solidFill>
                  <a:srgbClr val="FF0000"/>
                </a:solidFill>
                <a:latin typeface="Arial"/>
                <a:cs typeface="Arial"/>
              </a:rPr>
              <a:t>11 min 20 sec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7854605" y="3547993"/>
            <a:ext cx="0" cy="2882693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7706596" y="6391632"/>
            <a:ext cx="304524" cy="24144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2300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23000"/>
                </a:schemeClr>
              </a:gs>
            </a:gsLst>
            <a:lin ang="16200000" scaled="0"/>
            <a:tileRect/>
          </a:gra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3835730" y="3549679"/>
            <a:ext cx="4006004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32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2" t="4198" r="5420" b="11834"/>
          <a:stretch/>
        </p:blipFill>
        <p:spPr bwMode="auto">
          <a:xfrm>
            <a:off x="3346362" y="70118"/>
            <a:ext cx="5647642" cy="68275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02854" y="418508"/>
            <a:ext cx="31523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merican Typewriter"/>
                <a:cs typeface="American Typewriter"/>
              </a:rPr>
              <a:t>Example 4: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00FF"/>
                </a:solidFill>
              </a:rPr>
              <a:t>How long does it take an S-wave to travel 8,000 km?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4594" y="5023719"/>
            <a:ext cx="3028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merican Typewriter"/>
                <a:cs typeface="American Typewriter"/>
              </a:rPr>
              <a:t>Answer: </a:t>
            </a:r>
            <a:r>
              <a:rPr lang="en-US" sz="2000" b="1" dirty="0">
                <a:solidFill>
                  <a:srgbClr val="FF0000"/>
                </a:solidFill>
                <a:latin typeface="Arial"/>
                <a:cs typeface="Arial"/>
              </a:rPr>
              <a:t>20 min 40 sec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7854605" y="1246909"/>
            <a:ext cx="0" cy="5183778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7706596" y="6391632"/>
            <a:ext cx="304524" cy="24144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2300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23000"/>
                </a:schemeClr>
              </a:gs>
            </a:gsLst>
            <a:lin ang="16200000" scaled="0"/>
            <a:tileRect/>
          </a:gra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3852854" y="1245867"/>
            <a:ext cx="4006004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6107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7067" y="215543"/>
            <a:ext cx="8585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u="sng" dirty="0">
                <a:solidFill>
                  <a:srgbClr val="FF0000"/>
                </a:solidFill>
              </a:rPr>
              <a:t>BUT</a:t>
            </a:r>
            <a:r>
              <a:rPr lang="en-US" dirty="0"/>
              <a:t> – the real reason we measure S and P waves is they allow us to determine where the </a:t>
            </a:r>
            <a:r>
              <a:rPr lang="en-US" b="1" u="sng" dirty="0"/>
              <a:t>epicenter of the earthquake is located</a:t>
            </a:r>
            <a:r>
              <a:rPr lang="en-US" b="1" dirty="0"/>
              <a:t>. </a:t>
            </a:r>
            <a:r>
              <a:rPr lang="en-US" dirty="0"/>
              <a:t>Below is a description which allows you to calculate how far away an epicentre is.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Find the difference in clock time between the P-wave and S-wave by subtracting the given times.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Use the Y-axis (time travel) and use a piece of scrap paper to mark the time difference.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Place the marked scrap paper between the P-wave and S-wave line on the graph. Slide the scrap paper along the graph to find the location that the interval is touching both P-wave and S-wave line.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Determine the epicenter distance of this location using the X-axis.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50" y="3454400"/>
            <a:ext cx="7311084" cy="3403600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DD191C6-5D47-41CA-BD15-6AB6FB8A469E}"/>
              </a:ext>
            </a:extLst>
          </p:cNvPr>
          <p:cNvSpPr/>
          <p:nvPr/>
        </p:nvSpPr>
        <p:spPr>
          <a:xfrm>
            <a:off x="7180289" y="5621311"/>
            <a:ext cx="629586" cy="464696"/>
          </a:xfrm>
          <a:prstGeom prst="roundRect">
            <a:avLst/>
          </a:prstGeom>
          <a:noFill/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5704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2" t="4198" r="5420" b="11834"/>
          <a:stretch/>
        </p:blipFill>
        <p:spPr bwMode="auto">
          <a:xfrm>
            <a:off x="3346362" y="70118"/>
            <a:ext cx="5647642" cy="68275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" y="502809"/>
            <a:ext cx="34927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American Typewriter"/>
                <a:cs typeface="American Typewriter"/>
              </a:rPr>
              <a:t>Example:</a:t>
            </a:r>
            <a:r>
              <a:rPr lang="en-US" sz="1500" dirty="0"/>
              <a:t> </a:t>
            </a:r>
            <a:r>
              <a:rPr lang="en-US" sz="1500" b="1" dirty="0">
                <a:solidFill>
                  <a:srgbClr val="0000FF"/>
                </a:solidFill>
              </a:rPr>
              <a:t>The first P-wave arrived at a seismic station at 10:00:00. The first S-wave arrived at the same seismic station at 10:08:40. How far is this seismic station from the epicenter?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3924950" y="3845655"/>
            <a:ext cx="760762" cy="3185440"/>
            <a:chOff x="6376308" y="1567196"/>
            <a:chExt cx="760762" cy="3120170"/>
          </a:xfrm>
        </p:grpSpPr>
        <p:sp>
          <p:nvSpPr>
            <p:cNvPr id="2" name="Rectangle 1"/>
            <p:cNvSpPr/>
            <p:nvPr/>
          </p:nvSpPr>
          <p:spPr>
            <a:xfrm>
              <a:off x="6377049" y="1567196"/>
              <a:ext cx="760021" cy="312017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6386370" y="1925749"/>
              <a:ext cx="19931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376308" y="4035648"/>
              <a:ext cx="19931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453655" y="3036585"/>
            <a:ext cx="204731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rgbClr val="00B050"/>
                </a:solidFill>
                <a:latin typeface="American Typewriter"/>
                <a:cs typeface="American Typewriter"/>
              </a:rPr>
              <a:t>   10:08:40</a:t>
            </a:r>
          </a:p>
          <a:p>
            <a:r>
              <a:rPr lang="en-US" sz="1500" b="1" u="sng" dirty="0">
                <a:solidFill>
                  <a:srgbClr val="00B050"/>
                </a:solidFill>
                <a:latin typeface="American Typewriter"/>
                <a:cs typeface="American Typewriter"/>
              </a:rPr>
              <a:t>-  10:00:00</a:t>
            </a:r>
          </a:p>
          <a:p>
            <a:r>
              <a:rPr lang="en-US" sz="1500" b="1" dirty="0">
                <a:solidFill>
                  <a:srgbClr val="00B050"/>
                </a:solidFill>
                <a:latin typeface="American Typewriter"/>
                <a:cs typeface="American Typewriter"/>
              </a:rPr>
              <a:t>   00:08:40</a:t>
            </a:r>
          </a:p>
        </p:txBody>
      </p:sp>
    </p:spTree>
    <p:extLst>
      <p:ext uri="{BB962C8B-B14F-4D97-AF65-F5344CB8AC3E}">
        <p14:creationId xmlns:p14="http://schemas.microsoft.com/office/powerpoint/2010/main" val="3370685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2" t="4198" r="5420" b="11834"/>
          <a:stretch/>
        </p:blipFill>
        <p:spPr bwMode="auto">
          <a:xfrm>
            <a:off x="3346362" y="70118"/>
            <a:ext cx="5647642" cy="68275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150075" y="6321365"/>
            <a:ext cx="302884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American Typewriter"/>
                <a:cs typeface="American Typewriter"/>
              </a:rPr>
              <a:t>Answer: </a:t>
            </a:r>
            <a:r>
              <a:rPr lang="en-US" sz="1500" b="1" dirty="0">
                <a:solidFill>
                  <a:srgbClr val="FF0000"/>
                </a:solidFill>
                <a:latin typeface="American Typewriter"/>
                <a:cs typeface="American Typewriter"/>
              </a:rPr>
              <a:t>7,200 km</a:t>
            </a:r>
            <a:endParaRPr lang="en-US" sz="15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8335" y="535554"/>
            <a:ext cx="33743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American Typewriter"/>
                <a:cs typeface="American Typewriter"/>
              </a:rPr>
              <a:t>Example:</a:t>
            </a:r>
            <a:r>
              <a:rPr lang="en-US" sz="1500" dirty="0"/>
              <a:t> </a:t>
            </a:r>
            <a:r>
              <a:rPr lang="en-US" sz="1500" b="1" dirty="0">
                <a:solidFill>
                  <a:srgbClr val="0000FF"/>
                </a:solidFill>
              </a:rPr>
              <a:t>The first P-wave arrived at a seismic station at 10:00:00. The first S-wave arrived at the same seismic station at 10:08:40. How far is this seismic station from the epicenter?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7465589" y="1198150"/>
            <a:ext cx="760762" cy="3185440"/>
            <a:chOff x="6376308" y="1567196"/>
            <a:chExt cx="760762" cy="3120170"/>
          </a:xfrm>
        </p:grpSpPr>
        <p:sp>
          <p:nvSpPr>
            <p:cNvPr id="25" name="Rectangle 24"/>
            <p:cNvSpPr/>
            <p:nvPr/>
          </p:nvSpPr>
          <p:spPr>
            <a:xfrm>
              <a:off x="6377049" y="1567196"/>
              <a:ext cx="760021" cy="312017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6386370" y="1925749"/>
              <a:ext cx="19931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6376308" y="4035648"/>
              <a:ext cx="19931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Straight Connector 27"/>
          <p:cNvCxnSpPr/>
          <p:nvPr/>
        </p:nvCxnSpPr>
        <p:spPr>
          <a:xfrm flipV="1">
            <a:off x="7465589" y="358531"/>
            <a:ext cx="0" cy="607225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861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theme/theme1.xml><?xml version="1.0" encoding="utf-8"?>
<a:theme xmlns:a="http://schemas.openxmlformats.org/drawingml/2006/main" name="Coder Science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Coder Science.thmx</Template>
  <TotalTime>131</TotalTime>
  <Words>484</Words>
  <Application>Microsoft Office PowerPoint</Application>
  <PresentationFormat>On-screen Show (4:3)</PresentationFormat>
  <Paragraphs>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American Typewriter</vt:lpstr>
      <vt:lpstr>Arial</vt:lpstr>
      <vt:lpstr>Calibri</vt:lpstr>
      <vt:lpstr>Coder Science</vt:lpstr>
      <vt:lpstr>Tutorial –  Detecting an Earthquake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Worksheet –  Using the P-wave and S-wave Travel Time Chart</dc:title>
  <dc:creator>Coder Science</dc:creator>
  <cp:lastModifiedBy>TURNER, Gary (gturn44)</cp:lastModifiedBy>
  <cp:revision>50</cp:revision>
  <cp:lastPrinted>2015-03-27T15:55:52Z</cp:lastPrinted>
  <dcterms:created xsi:type="dcterms:W3CDTF">2015-03-21T19:25:57Z</dcterms:created>
  <dcterms:modified xsi:type="dcterms:W3CDTF">2023-08-02T04:53:12Z</dcterms:modified>
</cp:coreProperties>
</file>